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7A8248B0-C144-445D-8541-2ACA01DD4237}">
          <p14:sldIdLst>
            <p14:sldId id="256"/>
            <p14:sldId id="257"/>
            <p14:sldId id="259"/>
            <p14:sldId id="258"/>
            <p14:sldId id="260"/>
            <p14:sldId id="262"/>
            <p14:sldId id="263"/>
            <p14:sldId id="264"/>
            <p14:sldId id="261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C52412-8440-4189-BBCC-A1D5BA11FF6E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78DBD1-D932-4CA3-874B-964350AC25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" TargetMode="External"/><Relationship Id="rId2" Type="http://schemas.openxmlformats.org/officeDocument/2006/relationships/hyperlink" Target="http://www.gto-normy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&#1043;&#1086;&#1090;&#1086;&#1074;_&#1082;_&#1090;&#1088;&#1091;&#1076;&#1091;_&#1080;_&#1086;&#1073;&#1086;&#1088;&#1086;&#1085;&#1077;_&#1057;&#1057;&#1057;&#1056;" TargetMode="External"/><Relationship Id="rId4" Type="http://schemas.openxmlformats.org/officeDocument/2006/relationships/hyperlink" Target="http://kakzdorovo.ru/library/esli_hochesh_byt_zdorovym/48/890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5085184"/>
            <a:ext cx="5637010" cy="882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505122"/>
            <a:ext cx="4032448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ГТО</a:t>
            </a:r>
            <a:endParaRPr lang="ru-RU" sz="1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967335"/>
            <a:ext cx="79253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Готов к Труду и Обороне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57754" cy="50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8930"/>
            <a:ext cx="5300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Плакаты ГТО .</a:t>
            </a:r>
          </a:p>
        </p:txBody>
      </p:sp>
    </p:spTree>
    <p:extLst>
      <p:ext uri="{BB962C8B-B14F-4D97-AF65-F5344CB8AC3E}">
        <p14:creationId xmlns:p14="http://schemas.microsoft.com/office/powerpoint/2010/main" xmlns="" val="25898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404664"/>
            <a:ext cx="6984776" cy="3801576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Во времена обязательных нормативов ГТО граждане СССР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претендовали на медали 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на многих международных соревнованиях, становились рекордсменами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почти во всех видах спорта.</a:t>
            </a:r>
          </a:p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К началу 1976 года свыше 220 миллионов человек имели значки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ГТО.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48954"/>
            <a:ext cx="4861718" cy="33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098" y="3356992"/>
            <a:ext cx="1937630" cy="27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9462" y="3620436"/>
            <a:ext cx="1988869" cy="211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25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24684" y="348596"/>
            <a:ext cx="6400800" cy="3474720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3000" dirty="0" smtClean="0">
                <a:solidFill>
                  <a:srgbClr val="002060"/>
                </a:solidFill>
                <a:latin typeface="Calibri"/>
              </a:rPr>
              <a:t>90 – е годы, </a:t>
            </a:r>
            <a:r>
              <a:rPr lang="ru-RU" sz="3000" dirty="0">
                <a:solidFill>
                  <a:srgbClr val="002060"/>
                </a:solidFill>
                <a:latin typeface="Calibri"/>
              </a:rPr>
              <a:t>комплекс ГТО был предан забвению, что существенно   отразилось на физической подготовке граждан и, в первую очередь, молодежи.</a:t>
            </a:r>
          </a:p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42246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667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950" y="4180499"/>
            <a:ext cx="4286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67557"/>
            <a:ext cx="3334891" cy="24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06" y="11254"/>
            <a:ext cx="2228478" cy="186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7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45344" y="1111970"/>
            <a:ext cx="5184576" cy="5040560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500" b="1" u="sng" dirty="0">
                <a:solidFill>
                  <a:srgbClr val="002060"/>
                </a:solidFill>
                <a:latin typeface="Calibri"/>
              </a:rPr>
              <a:t>По Указу Президента РФ с 1 сентября 2014 года </a:t>
            </a:r>
            <a:r>
              <a:rPr lang="ru-RU" sz="2500" b="1" dirty="0">
                <a:solidFill>
                  <a:srgbClr val="002060"/>
                </a:solidFill>
                <a:latin typeface="Calibri"/>
              </a:rPr>
              <a:t>в нашей стране вводится Всероссийский физкультурно-спортивный комплекс «Готов к труду и обороне» (ГТО) для решения проблемы продвижения ценностей здорового образа жизни и укрепления здоровья детей.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88640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наши дни ГТО.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65" y="1268760"/>
            <a:ext cx="3312368" cy="472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85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90043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196752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* Обновленная расшифровка ГТО звучит как: «Горжусь тобой, Отечество!»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* Это название-призыв оказалось более личным, более теплым, в нем напрямую упоминается святое для русского человека слово «Отечество.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391" y="4210083"/>
            <a:ext cx="4104456" cy="249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521" y="4210083"/>
            <a:ext cx="3796927" cy="253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60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7214" y="18864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ГТО.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7214" y="1268760"/>
            <a:ext cx="683518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При сдаче норм ГТО существует несколько ступеней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:</a:t>
            </a:r>
            <a:endParaRPr lang="ru-RU" sz="2600" b="1" dirty="0">
              <a:solidFill>
                <a:prstClr val="black"/>
              </a:solidFill>
              <a:latin typeface="Times New Roman"/>
            </a:endParaRP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>
                <a:solidFill>
                  <a:prstClr val="black"/>
                </a:solidFill>
                <a:latin typeface="Times New Roman"/>
              </a:rPr>
              <a:t>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школьники 6-8 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9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-10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III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школьники 11-12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IV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13-15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V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16-17 лет</a:t>
            </a:r>
            <a:endParaRPr lang="ru-RU" sz="26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38697"/>
            <a:ext cx="3209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335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90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88640"/>
            <a:ext cx="5598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ГТО для мужчин.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420888"/>
            <a:ext cx="779238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 ступень – мужчины 18 – 29 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7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30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39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8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40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49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9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50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59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10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60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69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11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70 лет и старше.</a:t>
            </a:r>
            <a:endParaRPr lang="ru-RU" sz="3200" dirty="0">
              <a:solidFill>
                <a:prstClr val="black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12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60648"/>
            <a:ext cx="5310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ГТО для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женщин.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492896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</a:rPr>
              <a:t>6 ступень </a:t>
            </a:r>
            <a:r>
              <a:rPr lang="ru-RU" sz="3200" dirty="0" smtClean="0">
                <a:solidFill>
                  <a:prstClr val="black"/>
                </a:solidFill>
              </a:rPr>
              <a:t>– женщины 18 </a:t>
            </a:r>
            <a:r>
              <a:rPr lang="ru-RU" sz="3200" dirty="0">
                <a:solidFill>
                  <a:prstClr val="black"/>
                </a:solidFill>
              </a:rPr>
              <a:t>– 29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7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30 – 39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8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40 – 49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9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50 – 59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10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60 – 69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11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70 лет и </a:t>
            </a:r>
            <a:r>
              <a:rPr lang="ru-RU" sz="3200" dirty="0" smtClean="0">
                <a:solidFill>
                  <a:prstClr val="black"/>
                </a:solidFill>
              </a:rPr>
              <a:t>старше.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4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1886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Виды испытаний.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204" y="1942966"/>
            <a:ext cx="28264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28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бязательные: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62996"/>
            <a:ext cx="9264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Челночный бег 3</a:t>
            </a:r>
            <a:r>
              <a:rPr lang="en-US" sz="2400" dirty="0" smtClean="0"/>
              <a:t>X</a:t>
            </a:r>
            <a:r>
              <a:rPr lang="ru-RU" sz="2400" dirty="0" smtClean="0"/>
              <a:t>10 м (сек) или бег на 30 м (сек)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Смешанное передвижение 1 км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Прыжок в длину с места толчком двумя ногами (см)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Подтягивание из виса на высокой перекладине или подтягивание из виса лёжа на низкой перекладине</a:t>
            </a:r>
          </a:p>
          <a:p>
            <a:r>
              <a:rPr lang="ru-RU" sz="2400" dirty="0" smtClean="0"/>
              <a:t>    (кол-во раз)</a:t>
            </a:r>
          </a:p>
          <a:p>
            <a:r>
              <a:rPr lang="ru-RU" sz="2400" dirty="0" smtClean="0"/>
              <a:t>*  Сгибание и разгибание рук в упоре лежа на полу</a:t>
            </a:r>
          </a:p>
          <a:p>
            <a:pPr lvl="0"/>
            <a:r>
              <a:rPr lang="ru-RU" sz="2400" dirty="0" smtClean="0"/>
              <a:t>   (</a:t>
            </a:r>
            <a:r>
              <a:rPr lang="ru-RU" sz="2400" dirty="0" smtClean="0">
                <a:solidFill>
                  <a:prstClr val="black"/>
                </a:solidFill>
              </a:rPr>
              <a:t>кол-во </a:t>
            </a:r>
            <a:r>
              <a:rPr lang="ru-RU" sz="2400" dirty="0">
                <a:solidFill>
                  <a:prstClr val="black"/>
                </a:solidFill>
              </a:rPr>
              <a:t>раз</a:t>
            </a:r>
            <a:r>
              <a:rPr lang="ru-RU" sz="2400" dirty="0" smtClean="0">
                <a:solidFill>
                  <a:prstClr val="black"/>
                </a:solidFill>
              </a:rPr>
              <a:t>) </a:t>
            </a:r>
            <a:endParaRPr lang="ru-RU" sz="2400" dirty="0" smtClean="0"/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Наклон вперед из положения стоя с прямыми ногами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на полу   (достать пол)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5319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3242" y="2606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Виды испытаний.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04864"/>
            <a:ext cx="7167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ln w="11430"/>
                <a:solidFill>
                  <a:srgbClr val="6B6149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выбору (в зависимости от возраста):</a:t>
            </a:r>
            <a:endParaRPr lang="ru-RU" sz="2800" b="1" dirty="0">
              <a:ln w="11430"/>
              <a:solidFill>
                <a:srgbClr val="6B6149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996952"/>
            <a:ext cx="71945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Метание теннисного мяча в цель (кол – во раз)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Бег на лыжах  (мин., сек.)  или</a:t>
            </a:r>
          </a:p>
          <a:p>
            <a:r>
              <a:rPr lang="ru-RU" sz="2400" dirty="0" smtClean="0"/>
              <a:t> кросс по пересеченной местности 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Плавание без учета времени (м)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Метание мяча 150 г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Стрельба из пневматической винтовки.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Туристический поход.</a:t>
            </a: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8790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6791" y="332656"/>
            <a:ext cx="548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такое ГТО ?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4956248" cy="329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>
            <a:spLocks noGrp="1"/>
          </p:cNvSpPr>
          <p:nvPr/>
        </p:nvSpPr>
        <p:spPr>
          <a:xfrm>
            <a:off x="2581644" y="1189638"/>
            <a:ext cx="6298532" cy="210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Общероссийское движение «Готов к труду и обороне» -  программа физкультурной подготовки.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26" y="2111774"/>
            <a:ext cx="3357737" cy="461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6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188640"/>
            <a:ext cx="4680520" cy="645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</a:rPr>
              <a:t>Выполнившие нормативы комплекса будут отмечены золотыми, серебряными или бронзовыми знаками отличия, а также получат массовые спортивные разряды и звания. </a:t>
            </a:r>
            <a:endParaRPr lang="ru-RU" sz="2800" dirty="0" smtClean="0">
              <a:solidFill>
                <a:srgbClr val="002060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ru-RU" sz="2800" dirty="0">
              <a:solidFill>
                <a:srgbClr val="002060"/>
              </a:solidFill>
              <a:latin typeface="Calibri"/>
            </a:endParaRPr>
          </a:p>
          <a:p>
            <a:pPr marL="457200" lvl="0" indent="-457200">
              <a:spcBef>
                <a:spcPct val="20000"/>
              </a:spcBef>
              <a:buFont typeface="Arial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Обладание </a:t>
            </a:r>
            <a:r>
              <a:rPr lang="ru-RU" sz="2800" dirty="0">
                <a:solidFill>
                  <a:srgbClr val="002060"/>
                </a:solidFill>
                <a:latin typeface="Calibri"/>
              </a:rPr>
              <a:t>такими знаками отличия даст бонусы при поступлении в высшие учебные заведения</a:t>
            </a: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457200" lvl="0" indent="-457200">
              <a:spcBef>
                <a:spcPct val="20000"/>
              </a:spcBef>
              <a:buFont typeface="Arial" charset="0"/>
              <a:buChar char="•"/>
            </a:pPr>
            <a:endParaRPr 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32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2" y="3490740"/>
            <a:ext cx="3078957" cy="289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03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668" y="374275"/>
            <a:ext cx="4572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4572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77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91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682"/>
            <a:ext cx="2698013" cy="16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20" y="1988840"/>
            <a:ext cx="27025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20" y="4509120"/>
            <a:ext cx="2715905" cy="20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7525" y="315130"/>
            <a:ext cx="6158971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Сдать ГТО совсем непросто,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Ты ловким, сильным должен быть,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Чтоб нормативы победить,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Значок в итоге получить.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Пройдя же все ступени вверх -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Ты будешь верить в свой успех.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И олимпийцем можешь стать,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Медали точно получать.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3368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16632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Вперёд, к победам!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6792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9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318265"/>
            <a:ext cx="5678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Использованная литература: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700808"/>
            <a:ext cx="76370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http://www.gto-normy.ru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yandex.ru/images/search?text</a:t>
            </a:r>
            <a:endParaRPr lang="ru-RU" dirty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kakzdorovo.ru/library/esli_hochesh_byt_zdorovym/48/890.html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https://ru.wikipedia.org/wiki/</a:t>
            </a:r>
            <a:r>
              <a:rPr lang="ru-RU" dirty="0" err="1" smtClean="0">
                <a:hlinkClick r:id="rId5"/>
              </a:rPr>
              <a:t>Готов_к_труду_и_обороне_СССР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03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03504" y="1700808"/>
            <a:ext cx="2688976" cy="46988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/>
              <a:t>Существовала программа с 1931 по 1991 год. </a:t>
            </a: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С </a:t>
            </a:r>
            <a:r>
              <a:rPr lang="ru-RU" sz="2800" dirty="0"/>
              <a:t>2010 года программа начала свое </a:t>
            </a:r>
            <a:r>
              <a:rPr lang="ru-RU" sz="2800" dirty="0" err="1" smtClean="0"/>
              <a:t>возрождени</a:t>
            </a:r>
            <a:r>
              <a:rPr lang="ru-RU" sz="2800" dirty="0" smtClean="0"/>
              <a:t>.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9354"/>
            <a:ext cx="6096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2735" y="188640"/>
            <a:ext cx="59490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.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7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8" y="1528292"/>
            <a:ext cx="3745814" cy="527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268761"/>
            <a:ext cx="51125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Охватывала население в возрасте от 10 до 60 лет.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Необходимо было сдать определенные нормативы по </a:t>
            </a:r>
            <a:r>
              <a:rPr lang="ru-RU" sz="2400" dirty="0" err="1" smtClean="0">
                <a:solidFill>
                  <a:srgbClr val="002060"/>
                </a:solidFill>
              </a:rPr>
              <a:t>физ.подготовке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Сдавать нужно было такие виды упражнений, как бег, прыжки в длину и в высоту, плавание, метание мяча, лыжные гонки, подтягивание на перекладине, стрельба, велокросс, туристский поход 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88640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4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4796" y="1772816"/>
            <a:ext cx="3222460" cy="472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540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Простота и общедоступность физических упражнений и видов спорта, включенных в нормативы ГТО, их очевидная польза для укрепления здоровья сделали его популярным среди населения и особенно среди молодежи.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00078"/>
            <a:ext cx="3998218" cy="299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47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3"/>
            <a:ext cx="4968552" cy="610356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/>
              <a:t>Сдача нормативов подтверждалась особыми значками. Чтобы получить такой значок, нужно было выполнить заданный набор требований, например: пробежать на скорость 30 метров, подтянуться определённое количество раз, пройти на лыжах 2 км. 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/>
              <a:t>В зависимости от уровня достижений сдающие нормативы каждой ступени награждались золотым или серебряным значком </a:t>
            </a:r>
          </a:p>
        </p:txBody>
      </p:sp>
      <p:pic>
        <p:nvPicPr>
          <p:cNvPr id="7170" name="Picture 2" descr="Общество - Аргументы.р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93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1101"/>
            <a:ext cx="2546250" cy="377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70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658040"/>
            <a:ext cx="6552728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b="1" dirty="0">
                <a:latin typeface="Calibri"/>
              </a:rPr>
              <a:t>Те, кто сдавал нормативы в течение нескольких лет, получали значок «Почётный значок ГТО».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334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0946" y="2341902"/>
            <a:ext cx="2583054" cy="23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89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776678"/>
            <a:ext cx="7120880" cy="3686882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</a:rPr>
              <a:t>Так звучал лозунг, вдохновлявший миллионы советских граждан на ежедневные занятия физкультурой, спортом, утренней гимнастикой.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3129"/>
            <a:ext cx="777686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3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«От значка ГТО – к олимпийской медали!»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45" y="3717032"/>
            <a:ext cx="527845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3356992"/>
            <a:ext cx="3275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Получение и дальнейшее ношение значка ГТО было почетным, обеспечивало дорогу в большой    спорт.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 В былые времена его наличие говорило о том, что перед вами человек, который старается быть гармонично развитой личностью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40567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1823"/>
            <a:ext cx="8627610" cy="584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0885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Плакаты </a:t>
            </a: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ГТО .</a:t>
            </a:r>
          </a:p>
        </p:txBody>
      </p:sp>
    </p:spTree>
    <p:extLst>
      <p:ext uri="{BB962C8B-B14F-4D97-AF65-F5344CB8AC3E}">
        <p14:creationId xmlns:p14="http://schemas.microsoft.com/office/powerpoint/2010/main" xmlns="" val="30465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803</Words>
  <Application>Microsoft Office PowerPoint</Application>
  <PresentationFormat>Экран (4:3)</PresentationFormat>
  <Paragraphs>90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16</cp:revision>
  <dcterms:created xsi:type="dcterms:W3CDTF">2015-04-05T04:59:04Z</dcterms:created>
  <dcterms:modified xsi:type="dcterms:W3CDTF">2016-04-12T15:11:32Z</dcterms:modified>
</cp:coreProperties>
</file>